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60" r:id="rId5"/>
    <p:sldId id="257" r:id="rId6"/>
    <p:sldId id="258" r:id="rId7"/>
    <p:sldId id="259" r:id="rId8"/>
    <p:sldId id="261" r:id="rId9"/>
    <p:sldId id="262" r:id="rId10"/>
    <p:sldId id="265" r:id="rId11"/>
    <p:sldId id="266" r:id="rId12"/>
    <p:sldId id="263" r:id="rId13"/>
    <p:sldId id="264" r:id="rId14"/>
    <p:sldId id="267" r:id="rId15"/>
    <p:sldId id="268" r:id="rId16"/>
    <p:sldId id="270" r:id="rId17"/>
    <p:sldId id="272" r:id="rId18"/>
    <p:sldId id="299" r:id="rId19"/>
    <p:sldId id="273" r:id="rId20"/>
    <p:sldId id="271" r:id="rId21"/>
    <p:sldId id="293" r:id="rId22"/>
    <p:sldId id="302" r:id="rId23"/>
    <p:sldId id="274" r:id="rId24"/>
    <p:sldId id="275" r:id="rId25"/>
    <p:sldId id="276" r:id="rId26"/>
    <p:sldId id="303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6" r:id="rId43"/>
    <p:sldId id="300" r:id="rId44"/>
    <p:sldId id="301" r:id="rId4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52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25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1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30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4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19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83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11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2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82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704E-6EB8-4974-AF73-E743058EE7B6}" type="datetimeFigureOut">
              <a:rPr lang="hr-HR" smtClean="0"/>
              <a:pPr/>
              <a:t>17.6.2014.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1495-4F2E-4BF7-BDD3-15640532D0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133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UPORABA OPREME ZA ZBRINJAVANJE </a:t>
            </a:r>
            <a:r>
              <a:rPr lang="hr-HR" smtClean="0">
                <a:solidFill>
                  <a:srgbClr val="FFFF00"/>
                </a:solidFill>
              </a:rPr>
              <a:t>OZLIJEĐENIH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 TRANSPORTNI POLOŽAJI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Radmila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Majhen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Ujevic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dr.med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Zavod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hitnu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medicinu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Splitsko-dalmatinske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županije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 s trostrukim </a:t>
            </a:r>
            <a:r>
              <a:rPr lang="hr-HR" dirty="0" err="1" smtClean="0">
                <a:solidFill>
                  <a:srgbClr val="FFFF00"/>
                </a:solidFill>
              </a:rPr>
              <a:t>pričvrščivanjem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Uglavnom duljine oko 2 m, s prilagodljivim mjestima za vezanje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Može propuštati X zrake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704736" cy="30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76347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49" y="415349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0" y="4149080"/>
            <a:ext cx="3014088" cy="21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I</a:t>
            </a:r>
            <a:r>
              <a:rPr lang="hr-HR" u="sng" dirty="0" smtClean="0">
                <a:solidFill>
                  <a:srgbClr val="FFFF00"/>
                </a:solidFill>
              </a:rPr>
              <a:t>NDIKACIJE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hr-HR" dirty="0" smtClean="0">
                <a:solidFill>
                  <a:srgbClr val="FFFF00"/>
                </a:solidFill>
              </a:rPr>
              <a:t>sumnja na ozljedu vratne kralježnice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hr-HR" dirty="0" smtClean="0">
                <a:solidFill>
                  <a:srgbClr val="FFFF00"/>
                </a:solidFill>
              </a:rPr>
              <a:t>sumnja na ozljedu cijele kralježnice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hr-HR" dirty="0" smtClean="0">
                <a:solidFill>
                  <a:srgbClr val="FFFF00"/>
                </a:solidFill>
              </a:rPr>
              <a:t>kod kritičnih trauma pacijenata se može upotrijebiti za imobilizaciju cijelog tijela kada bi pojedinačna imobilizacija dijelova tijela odgodila konačno zbrinjavanje kritičnog pacijenta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Može se upotrijebiti  prilikom uspinjanja i silaženja, kod položaja na leđima, prsima, boku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Treba je podložiti ako je transport dulji od</a:t>
            </a:r>
            <a:r>
              <a:rPr lang="en-US" dirty="0" smtClean="0">
                <a:solidFill>
                  <a:srgbClr val="FFFF00"/>
                </a:solidFill>
              </a:rPr>
              <a:t> 30 minutes </a:t>
            </a:r>
          </a:p>
          <a:p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u="sng" dirty="0" smtClean="0">
                <a:solidFill>
                  <a:srgbClr val="FFFF00"/>
                </a:solidFill>
              </a:rPr>
              <a:t>Prikladna kod </a:t>
            </a:r>
            <a:r>
              <a:rPr lang="en-US" u="sng" dirty="0" smtClean="0">
                <a:solidFill>
                  <a:srgbClr val="FFFF00"/>
                </a:solidFill>
              </a:rPr>
              <a:t>: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Tupe traume s poremećajem svijesti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Bolnosti i osjetljivosti u leđima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Anatomske deformacije kralježnice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Visokoenergetskog mehanizma ozljede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Intoksikacije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Nemogućnosti komunikacije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Ozljede koja odvraća pažnju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    </a:t>
            </a:r>
            <a:r>
              <a:rPr lang="hr-HR" u="sng" dirty="0" smtClean="0">
                <a:solidFill>
                  <a:srgbClr val="FFFF00"/>
                </a:solidFill>
              </a:rPr>
              <a:t>Nije potrebna</a:t>
            </a:r>
            <a:r>
              <a:rPr lang="en-US" u="sng" dirty="0" smtClean="0">
                <a:solidFill>
                  <a:srgbClr val="FFFF00"/>
                </a:solidFill>
              </a:rPr>
              <a:t>(“clear out the spine”)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Normal</a:t>
            </a:r>
            <a:r>
              <a:rPr lang="hr-HR" dirty="0" smtClean="0">
                <a:solidFill>
                  <a:srgbClr val="FFFF00"/>
                </a:solidFill>
              </a:rPr>
              <a:t>na razina svijesti</a:t>
            </a:r>
            <a:r>
              <a:rPr lang="en-US" dirty="0" smtClean="0">
                <a:solidFill>
                  <a:srgbClr val="FFFF00"/>
                </a:solidFill>
              </a:rPr>
              <a:t> (GCS 15)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Bez bolnosti ili anatomske deformacije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Bez neuroloških znakova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Bez ozljede koja odvlači pažnju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Bez otrovanja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Pacijenti s </a:t>
            </a:r>
            <a:r>
              <a:rPr lang="hr-HR" dirty="0" err="1" smtClean="0">
                <a:solidFill>
                  <a:srgbClr val="FFFF00"/>
                </a:solidFill>
              </a:rPr>
              <a:t>penetrantnom</a:t>
            </a:r>
            <a:r>
              <a:rPr lang="hr-HR" dirty="0" smtClean="0">
                <a:solidFill>
                  <a:srgbClr val="FFFF00"/>
                </a:solidFill>
              </a:rPr>
              <a:t> ozljedom glave, vrata ili trupa i bez znakova ozljede kralježnice ne trebaju biti imobilizirani na dugu dasku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Potrebne su 3 osobe za postavljanje na dasku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Trup i noge se pričvršćuju prije glave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Bolje je imati 4 pojasa kako bi se spriječilo </a:t>
            </a:r>
            <a:r>
              <a:rPr lang="hr-HR" dirty="0" err="1" smtClean="0">
                <a:solidFill>
                  <a:srgbClr val="FFFF00"/>
                </a:solidFill>
              </a:rPr>
              <a:t>proklizavanje</a:t>
            </a:r>
            <a:r>
              <a:rPr lang="hr-HR" dirty="0" smtClean="0">
                <a:solidFill>
                  <a:srgbClr val="FFFF00"/>
                </a:solidFill>
              </a:rPr>
              <a:t> na nizbrdici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Treba biti podložena u slučaju duljeg transporta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hr-HR" dirty="0">
                <a:solidFill>
                  <a:srgbClr val="FFFF00"/>
                </a:solidFill>
              </a:rPr>
              <a:t>N</a:t>
            </a:r>
            <a:r>
              <a:rPr lang="hr-HR" dirty="0" smtClean="0">
                <a:solidFill>
                  <a:srgbClr val="FFFF00"/>
                </a:solidFill>
              </a:rPr>
              <a:t>uspojave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Mikroskopske tkivne promjene mogu se pojaviti za manje od 30 minuta kao posljedica lokalne </a:t>
            </a:r>
            <a:r>
              <a:rPr lang="hr-HR" dirty="0" err="1" smtClean="0">
                <a:solidFill>
                  <a:srgbClr val="FFFF00"/>
                </a:solidFill>
              </a:rPr>
              <a:t>ishemije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>
                <a:solidFill>
                  <a:srgbClr val="FFFF00"/>
                </a:solidFill>
              </a:rPr>
              <a:t>B</a:t>
            </a:r>
            <a:r>
              <a:rPr lang="hr-HR" dirty="0" smtClean="0">
                <a:solidFill>
                  <a:srgbClr val="FFFF00"/>
                </a:solidFill>
              </a:rPr>
              <a:t>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Promjene na koži uslijed pritiska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6" y="794778"/>
            <a:ext cx="3406837" cy="36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51807"/>
            <a:ext cx="5047444" cy="196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Pristup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ozlijeđenoj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osobi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Prije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postavljanja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bilo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kojeg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sredstva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imobilizaciju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treba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osigurati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ručnu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stabilizaciju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vratne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kralježnice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Ručna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stabilizacija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treba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trajati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sve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pacijent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nije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potpuno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pričvršćen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imobilizacijsko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sredstvo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Dijete i duga daska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Zbog relativno velike dječje glave potrebno je nešto staviti pod ramena kako bi se trup podigao  i kako bi se kralježnica održala u neutralnom položaju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Mala djeca su obično uža i ukoliko nemamo dječju dasku potrebno je postaviti smotuljke ručnika ili deke s a strane  kako bi se spriječili lateralni pokreti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Dijete se može transportirati u dječjoj sjedalici ako nije vitalno ugroženo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4" y="1052736"/>
            <a:ext cx="752065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6608"/>
            <a:ext cx="4202155" cy="393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90" y="2075918"/>
            <a:ext cx="3777354" cy="443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6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Rasklopna nosila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Nije potrebno okretanje oko osi pa je tako prikladno za </a:t>
            </a:r>
            <a:r>
              <a:rPr lang="hr-HR" dirty="0" err="1" smtClean="0">
                <a:solidFill>
                  <a:srgbClr val="FFFF00"/>
                </a:solidFill>
              </a:rPr>
              <a:t>politraumu</a:t>
            </a:r>
            <a:r>
              <a:rPr lang="hr-HR" dirty="0" smtClean="0">
                <a:solidFill>
                  <a:srgbClr val="FFFF00"/>
                </a:solidFill>
              </a:rPr>
              <a:t>, traumu zdjelice ili dugih kostiju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Ako ozlijeđeni nije na leđima, trebat će ga okretati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Zamišljeno je kao sredstvo za prijenos ( s mjesta nesreće na vakuum madrac)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Aluminijska nosila 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Ferno</a:t>
            </a:r>
            <a:r>
              <a:rPr lang="en-US" dirty="0" smtClean="0">
                <a:solidFill>
                  <a:srgbClr val="FFFF00"/>
                </a:solidFill>
              </a:rPr>
              <a:t> 65 XL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modern</a:t>
            </a:r>
            <a:r>
              <a:rPr lang="hr-HR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hr-HR" dirty="0" smtClean="0">
                <a:solidFill>
                  <a:srgbClr val="FFFF00"/>
                </a:solidFill>
              </a:rPr>
              <a:t>nosila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143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8026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717032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Vakuum madrac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Posebni dvostruko dizajnirani sustav od </a:t>
            </a:r>
            <a:r>
              <a:rPr lang="hr-HR" dirty="0" err="1" smtClean="0">
                <a:solidFill>
                  <a:srgbClr val="FFFF00"/>
                </a:solidFill>
              </a:rPr>
              <a:t>polistirena</a:t>
            </a:r>
            <a:r>
              <a:rPr lang="hr-HR" dirty="0" smtClean="0">
                <a:solidFill>
                  <a:srgbClr val="FFFF00"/>
                </a:solidFill>
              </a:rPr>
              <a:t> koji postaje tvrđi kao se zrak iz njega izvlači vakuum pumpom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Individualno prilagodljiv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Izbjegnut lokaliziran pritisak, prenosi se na cijelo tijelo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Treba imati rezervno sredstvo u slučaju kvara ili napuknuća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Sredstvo izbora za trudnice i produženi transport </a:t>
            </a:r>
            <a:r>
              <a:rPr lang="en-US" dirty="0" smtClean="0">
                <a:solidFill>
                  <a:srgbClr val="FFFF00"/>
                </a:solidFill>
              </a:rPr>
              <a:t> ( &gt; 30min)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Kendrick extrication device ( KED)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Imobilizacijski prsluk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Za sjedeće pacijente s mogućom spinalnom ozljedom bez životno-</a:t>
            </a:r>
            <a:r>
              <a:rPr lang="hr-HR" dirty="0" err="1" smtClean="0">
                <a:solidFill>
                  <a:srgbClr val="FFFF00"/>
                </a:solidFill>
              </a:rPr>
              <a:t>ugrožavajućih</a:t>
            </a:r>
            <a:r>
              <a:rPr lang="hr-HR" dirty="0" smtClean="0">
                <a:solidFill>
                  <a:srgbClr val="FFFF00"/>
                </a:solidFill>
              </a:rPr>
              <a:t> ozljeda koje je potrebno izvući npr. iz automobila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Zajedno s imobilizacijskim ovratnikom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11680"/>
            <a:ext cx="5472608" cy="532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83451"/>
            <a:ext cx="7142818" cy="528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Ručna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stabilizacija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vrata</a:t>
            </a:r>
            <a:r>
              <a:rPr lang="en-US" dirty="0" smtClean="0">
                <a:solidFill>
                  <a:srgbClr val="FFFF00"/>
                </a:solidFill>
              </a:rPr>
              <a:t>  (MILS – manual in line stabilization)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792903" cy="35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50" y="1556792"/>
            <a:ext cx="3096526" cy="467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864488" cy="501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Načini za primjenu imobilizacijskog sredstva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hr-HR" b="1" dirty="0" smtClean="0">
                <a:solidFill>
                  <a:srgbClr val="FFFF00"/>
                </a:solidFill>
              </a:rPr>
              <a:t>Okretanje oko osi /</a:t>
            </a:r>
            <a:r>
              <a:rPr lang="en-US" b="1" dirty="0" smtClean="0">
                <a:solidFill>
                  <a:srgbClr val="FFFF00"/>
                </a:solidFill>
              </a:rPr>
              <a:t>Log roll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Kod sumnje na ozljedu kralježnice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Za osobe koje su na prsima ili boku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Izbjeći kod sumnje na ozljedu zdjelice ili oba </a:t>
            </a:r>
            <a:r>
              <a:rPr lang="hr-HR" dirty="0" err="1" smtClean="0">
                <a:solidFill>
                  <a:srgbClr val="FFFF00"/>
                </a:solidFill>
              </a:rPr>
              <a:t>femura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16" y="527632"/>
            <a:ext cx="7073116" cy="527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5"/>
            <a:ext cx="7906009" cy="528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9" y="745590"/>
            <a:ext cx="7927960" cy="527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1" y="485160"/>
            <a:ext cx="7681978" cy="5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13779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N</a:t>
            </a:r>
            <a:r>
              <a:rPr lang="hr-HR" dirty="0" smtClean="0">
                <a:solidFill>
                  <a:srgbClr val="FFFF00"/>
                </a:solidFill>
              </a:rPr>
              <a:t>ačini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hr-HR" b="1" dirty="0" smtClean="0">
                <a:solidFill>
                  <a:srgbClr val="FFFF00"/>
                </a:solidFill>
              </a:rPr>
              <a:t>Podizanje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Kod sumnje na ozljedu zdjelice ili oba </a:t>
            </a:r>
            <a:r>
              <a:rPr lang="hr-HR" dirty="0" err="1" smtClean="0">
                <a:solidFill>
                  <a:srgbClr val="FFFF00"/>
                </a:solidFill>
              </a:rPr>
              <a:t>femura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Potrebno je više ljudi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4437"/>
            <a:ext cx="4431548" cy="263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53" y="4005064"/>
            <a:ext cx="3609423" cy="26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Transport</a:t>
            </a:r>
            <a:r>
              <a:rPr lang="hr-HR" dirty="0" smtClean="0">
                <a:solidFill>
                  <a:srgbClr val="FFFF00"/>
                </a:solidFill>
              </a:rPr>
              <a:t>ni položaji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Trudnice u lijevom lateralnom položaju pod </a:t>
            </a:r>
            <a:r>
              <a:rPr lang="hr-HR" dirty="0" err="1" smtClean="0">
                <a:solidFill>
                  <a:srgbClr val="FFFF00"/>
                </a:solidFill>
              </a:rPr>
              <a:t>kutem</a:t>
            </a:r>
            <a:r>
              <a:rPr lang="hr-HR" dirty="0" smtClean="0">
                <a:solidFill>
                  <a:srgbClr val="FFFF00"/>
                </a:solidFill>
              </a:rPr>
              <a:t> od 30 stupnjeva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Sumnja na traumatsku ozljedu mozga s glavom podignutom za 30 stupnjeva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Anti </a:t>
            </a:r>
            <a:r>
              <a:rPr lang="hr-HR" dirty="0" smtClean="0">
                <a:solidFill>
                  <a:srgbClr val="FFFF00"/>
                </a:solidFill>
              </a:rPr>
              <a:t>šok položaj s podignutim nogama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Lateral</a:t>
            </a:r>
            <a:r>
              <a:rPr lang="hr-HR" dirty="0" smtClean="0">
                <a:solidFill>
                  <a:srgbClr val="FFFF00"/>
                </a:solidFill>
              </a:rPr>
              <a:t>ni </a:t>
            </a:r>
            <a:r>
              <a:rPr lang="en-US" dirty="0" smtClean="0">
                <a:solidFill>
                  <a:srgbClr val="FFFF00"/>
                </a:solidFill>
              </a:rPr>
              <a:t> trauma </a:t>
            </a:r>
            <a:r>
              <a:rPr lang="en-US" dirty="0" err="1" smtClean="0">
                <a:solidFill>
                  <a:srgbClr val="FFFF00"/>
                </a:solidFill>
              </a:rPr>
              <a:t>po</a:t>
            </a:r>
            <a:r>
              <a:rPr lang="hr-HR" dirty="0" err="1" smtClean="0">
                <a:solidFill>
                  <a:srgbClr val="FFFF00"/>
                </a:solidFill>
              </a:rPr>
              <a:t>ložaj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hr-HR" dirty="0" smtClean="0">
                <a:solidFill>
                  <a:srgbClr val="FFFF00"/>
                </a:solidFill>
              </a:rPr>
              <a:t>za održavanje prohodnosti dišnih putova kod pacijenata bez svijesti ( napori za zaštitu C kralježnice ne smiju ugroziti </a:t>
            </a:r>
            <a:r>
              <a:rPr lang="hr-HR" dirty="0" err="1" smtClean="0">
                <a:solidFill>
                  <a:srgbClr val="FFFF00"/>
                </a:solidFill>
              </a:rPr>
              <a:t>oksigenaciju</a:t>
            </a:r>
            <a:r>
              <a:rPr lang="hr-HR" dirty="0" smtClean="0">
                <a:solidFill>
                  <a:srgbClr val="FFFF00"/>
                </a:solidFill>
              </a:rPr>
              <a:t> i ventilaciju) uz ovratnik i MILS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3563"/>
            <a:ext cx="5832647" cy="5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Tvrdi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imobilizacijski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ovratnik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s://encrypted-tbn3.gstatic.com/images?q=tbn:ANd9GcRaqRYUJJVztR485ICSIuhuuW4syFaz9FT_Q354DUDPo0zH5rz5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6006"/>
            <a:ext cx="4769642" cy="47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5" y="764704"/>
            <a:ext cx="751685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740701"/>
            <a:ext cx="7380820" cy="49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00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Skidanje kacige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Motociklistička kaciga se treba odstraniti kao bi se omogućila procjena i održavanje dišnog puta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Odstranjuje se uz ručnu stabilizaciju(</a:t>
            </a:r>
            <a:r>
              <a:rPr lang="en-US" dirty="0" smtClean="0">
                <a:solidFill>
                  <a:srgbClr val="FFFF00"/>
                </a:solidFill>
              </a:rPr>
              <a:t> MILS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Helmet removal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15171" cy="42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13779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Imobilizacijski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ovratnik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Sam ne </a:t>
            </a:r>
            <a:r>
              <a:rPr lang="en-US" dirty="0" err="1" smtClean="0">
                <a:solidFill>
                  <a:srgbClr val="FFFF00"/>
                </a:solidFill>
              </a:rPr>
              <a:t>osigurava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zadovoljavajuću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imobilizaciju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Ograničava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fleksiju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 90%, </a:t>
            </a:r>
            <a:r>
              <a:rPr lang="en-US" dirty="0" err="1" smtClean="0">
                <a:solidFill>
                  <a:srgbClr val="FFFF00"/>
                </a:solidFill>
              </a:rPr>
              <a:t>rotaciju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za</a:t>
            </a:r>
            <a:r>
              <a:rPr lang="en-US" dirty="0" smtClean="0">
                <a:solidFill>
                  <a:srgbClr val="FFFF00"/>
                </a:solidFill>
              </a:rPr>
              <a:t> 50%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Upotreb</a:t>
            </a:r>
            <a:r>
              <a:rPr lang="hr-HR" dirty="0" err="1" smtClean="0">
                <a:solidFill>
                  <a:srgbClr val="FFFF00"/>
                </a:solidFill>
              </a:rPr>
              <a:t>lj</a:t>
            </a:r>
            <a:r>
              <a:rPr lang="en-US" dirty="0" err="1" smtClean="0">
                <a:solidFill>
                  <a:srgbClr val="FFFF00"/>
                </a:solidFill>
              </a:rPr>
              <a:t>ava</a:t>
            </a:r>
            <a:r>
              <a:rPr lang="en-US" dirty="0" smtClean="0">
                <a:solidFill>
                  <a:srgbClr val="FFFF00"/>
                </a:solidFill>
              </a:rPr>
              <a:t> se </a:t>
            </a:r>
            <a:r>
              <a:rPr lang="en-US" dirty="0" err="1" smtClean="0">
                <a:solidFill>
                  <a:srgbClr val="FFFF00"/>
                </a:solidFill>
              </a:rPr>
              <a:t>uz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ručnu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drugu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mehaničku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imobilizaciju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Primarni cilj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hr-HR" dirty="0" smtClean="0">
                <a:solidFill>
                  <a:srgbClr val="FFFF00"/>
                </a:solidFill>
              </a:rPr>
              <a:t>zaštita vratne kralježnice od kompresije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Prilagodljiva veličina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Imobilizacijski ovratnik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Treba odrediti pravilnu veličinu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FFFF00"/>
                </a:solidFill>
              </a:rPr>
              <a:t>Treba ga pravilno postaviti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Imobilizacijski ovratnik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Loše postavljen/kriva veličina mogu uzrokovati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- </a:t>
            </a:r>
            <a:r>
              <a:rPr lang="hr-HR" dirty="0" smtClean="0">
                <a:solidFill>
                  <a:srgbClr val="FFFF00"/>
                </a:solidFill>
              </a:rPr>
              <a:t>teškoće disanja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- </a:t>
            </a:r>
            <a:r>
              <a:rPr lang="hr-HR" dirty="0" smtClean="0">
                <a:solidFill>
                  <a:srgbClr val="FFFF00"/>
                </a:solidFill>
              </a:rPr>
              <a:t>povišenje </a:t>
            </a:r>
            <a:r>
              <a:rPr lang="hr-HR" dirty="0" err="1" smtClean="0">
                <a:solidFill>
                  <a:srgbClr val="FFFF00"/>
                </a:solidFill>
              </a:rPr>
              <a:t>intrakranijalnog</a:t>
            </a:r>
            <a:r>
              <a:rPr lang="hr-HR" dirty="0" smtClean="0">
                <a:solidFill>
                  <a:srgbClr val="FFFF00"/>
                </a:solidFill>
              </a:rPr>
              <a:t> tlaka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-  </a:t>
            </a:r>
            <a:r>
              <a:rPr lang="hr-HR" dirty="0" smtClean="0">
                <a:solidFill>
                  <a:srgbClr val="FFFF00"/>
                </a:solidFill>
              </a:rPr>
              <a:t>nemogućnost otvaranja usta prilikom povraćanja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• </a:t>
            </a:r>
            <a:r>
              <a:rPr lang="hr-HR" dirty="0" smtClean="0">
                <a:solidFill>
                  <a:srgbClr val="FFFF00"/>
                </a:solidFill>
              </a:rPr>
              <a:t>postavljanje uz ručnu stabilizaciju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X cervical collar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AutoShape 2" descr="data:image/jpeg;base64,/9j/4AAQSkZJRgABAQAAAQABAAD/2wCEAAkGBhQSEBUUEhQUFBQVFBQVFBQUFBQUFRQUFRQVFBQUFBQXHCYeFxkjGRQUHy8gJCcpLCwsFR4xNTAqNSYrLCkBCQoKDgwOGg8PGiwkHyQpLCwsLCksLCwpLCwsLCwsLCwsLCwsLCksKSwsKSwsLCwsLCksLCwsLCwsLCwsLCwsLP/AABEIAP4AxgMBIgACEQEDEQH/xAAcAAABBQEBAQAAAAAAAAAAAAACAAEDBAYFBwj/xAA/EAABAwEFBQUFBgUEAwEAAAABAAIRAwQFEiExQVFhcYEGIpGhsRMyUnLBByNCYtHwFIKSsuEWM3PxNEPCFf/EABsBAAIDAQEBAAAAAAAAAAAAAAABAwQFAgYH/8QAMBEAAgEDAwIFAgUFAQAAAAAAAAECAwQREiExE0EFIlFxkWHRMoGxweEUFVKh8CP/2gAMAwEAAhEDEQA/AMYnASAThapUFCeE6cBMBoRAJAIgEAMAihOAnhMAQE8IoShAgYShHhTQgYEJQjhKEwIoTQpSEJCBEZCYhSQhISGRwmIUtWkWiXAtB0JBAPiofbN+IeIRyD25BIQkKUtQFAEZTIyhKQAEJJyEkAWgE4SARAJAOAnhOAnITAs2a66tRuJjCW/FoOm9FVuuo3Vp6Le3JSH8PTA+BvooL4t1Gh/uGXHMMaJceJ2AcSvHy8euZXLo0aaeG13zt+ZtqwpRpqU5YMEWkahJaOz2xtd0NpNAnaST5QtBZezLW95gAJ3ifA7Fdfj0aU+nXg4y+f8Av9kP9u1LVCWUef8AsHfA7+kqL2i9NoGpScC6AJGu3iN4WkvTsjZrZT+8pta8ju1aeR4Q76FaFHxGFXdIgq2jh3PEWlPC7l/9hrRZKmGPaMPuvyE8DJ1Val2erH8I6ub+q0FVj6lXpS9DmQmXcb2Rrn4P6/0Car2PrgSA13yuz8wjqw9R9KfocOExCmrUHMMOBB3FRwpE8kTWCMhS2Fk1WD8wQkK7cFDFaqQ/NPQAlczflZ1BeZHV+0+xTZmBuEODi7vGAQ1hJE7yPOF49WtMgc16x9sdX7qm35ifID6rx4qOjKSpFirFOZsboql9BhOZgieRI+iskKC5aeGzsG8T4kn6q0QpiqyIhCQpXBAUARpIkkgLQCIBMEbQgBwEWFOAiwoA3d2232diY8ZuwhrecangFmbVZg9+J5Mky47T4roXPWx2bBtpk5cHZg+RUTKMvAXzurOpZ3lRweHl/D3+D1UIQrUY6t9izc9mZSrsABh+Uk6yQBwW5DYyXLs11MqUsDxlsO1p3gq/YaLmswvMluQd8TfwkjYdnRUrm4d3PqyW/HwdRpqlHQgrTZRUaWnodx2FH2SvVwcbPU/DIg7I3cEa4t+PNGo2uzX3Xccsp5iR0CnsYyVeOl4/f6EdZJweTc22zsqsNN8OadN889/FYG03O+hULTm3Vjt43HiFpblvynVpyJk5ukyZVu3WcVWEHUaHcdhXr0+xnqOkx7XwpqVpzXBrXpUp2g0arWiHhpIkZE5OHQyuwywkPO0HTgu5Qa5BSTFfNyNtFMkDvjQ/Ree2igWOLXCCF6xZhAgrH9t7OyWvGTiSOfFWLeq09LIK9NNZRkitB2EsuK1F2xjCepIA+q4BW1+z6z4adaodrgJ4NEn+7yVuu8QZUorM0Zr7SL2OOqwGGlgpuyxZamOMnyXlTKJc4NGpIA5kwvQO1X3ja7uDnecrEXdavZ1muiRPkcsuOaKCTjgkqt5ybJlPC0NGgAHhkmKMPBAIzBEg8CmIU5VIyEBCkIQEJAREJ05ToAtAI2hC0KQBIBwjATAIoTAsWG2Gk/ENNHDeNoWqbYS1zHFpAe0PaToQ4Ssa4L0G033UFBlNtNjmimwAkEkS0QQN4lYPi3h0blKS2l6/szTsbh08p8HZsnuhWWnNc24LUatIuiMLsB5wDPmulC8VOhOhJwmt0bKmprKBcqt52b2lF7d4OH5hmPMKa1Vw0STA8SeQC4lrvCs9p9kw027z77hwGxdUG+pFJpPPLHJeXLRwLBaXUnyOq9Au60nC1zjk4ZHesLQOoIz4rY9m7SHUodmWHKdxXuZpY1GTF9jh9v7v9ysPkdy1afUdVmrFXqPqMYajwCQDDjMbY6L0XtFZfa2eqzbhMc25t9AvOruoPbUa4iADJzzVim04EM01I1DrO0NgVKo4+0JPmuJeFwuqZirj3Yxn/UP0XTe7EMiqZcQq8ZOLySyimjO2q56jNWnm3MeS2Nnb/D3aB+JzfN+Z8j5KlTqkkDeVZ7R1CaYaPLwUkqrnhM4jSUN0Yq98VWk9oAnC5ogRrvWNtN2EUJiH0XuDuIMO8p9Vu7SxzGFxBA3kZLN2CoKprTmHPzHAsAV63zhlWuwrmM0GHn4SYVspUaIY0NbkAICchWGViMhCQjQuCQEZCScpJAWwEYCFoUgCAHCJMEzygAhmQBqchzOi3hZ/D0ne0BcaRFPLgS068lZvDsJQohtamamJhaRS7r/avkYWNxEQS6AJMK5WsNQPc4sIxw7A4tJk6wZzz2aqhXnqWxoUael7jdk70oubUDSAHwSD3TMHYf3kunIDi2QdxXLstip4ne1pOZi2hhaPEZI6V10qD3Gm4kODdTMRlksSvbdefnW3Z9y/TelfUv1GKGpTkKShULtRkZwnlsRFq8/cWs6EsS+S5TqKSM7eV3bQp+ywc6o5giQ0kyYyyC6tanK5dF5s9dtUDIZO4tOv74K/Y3rh/wCdR7foRVaOrzR5O1XbUBIIGY39Pos1/purvZ4n9Fs7a8OAc0yCJBG1c5riSvTRwuCg9+TPN7NVPiaOpURuh4nE9pjgStJaa0CFRFOQTwdA4xC6wmI5NKxjFrorNezAQZM89/JROqhpUVtvFjWy5wEZxOZ3wNqMIDPdvLYRQwj8RA85+iyfZljMNQvJHfEQJ/Cr/bW/GVQwU8wSSSQRpsz5puy12B9ne6Y75LdxhoHqCtKPko77bmfPzVnjfYkrhv4MR3zAURCKEJXSIWwCEBCkKAoAjKZE4JkgLrUYCFqMIAcJ6DJqMG97R4uASRUn4Xtdrhc10b8JBjySfA1yey32f9gazaaP90/RdpjVgm/aBQrmiCx9OoK9IwYc0y4NMPG4OJzA0W+Ys+UWsJmkpJ8AuoN3DwCq1rmpOMlue+SrySjwPLM4aeG0FgnDhJidu/zTUjrwnyBKOp/5jv8AjPqENnEl3J3oVFUpxmnGS2JFJp5QLgDp/wBSJVatRDhBVa8LVgqubnIgSBuA4JrVerWFpIMOGu47ZCwLnwyUfNS3Xp3LtO4XEivD6RwlzsB93MwDu4KJ9c/E7xKltV6swTiaWniCFkrd2gY3QzykqWzuKrXT0SbXov1HVjBeZtI0T7RvPiVRtF4tG1Yq3dr/AIWjmc/JcW09oHvmSf3uW9StLmpylFfV7/C+6Mypd0Ycb+38m0tvaqkwxmTuEFcS8O1DKhk4hAgCB+qyj66q1HEmBJJ0AzPgFqRs4QXmeWUv6qpN7LCLV53gHlraYJjIbyTuHgtvZaBpWenTbsb3o2uObvMlZq4rldTd7SoII9xp2fmPFaWneDoGHIjXIZ+KqO8p1aqo098fBY6LhTc5d/kgeyNQgKmrV3O94yoiry+pSeM7EZQlGUDggQBSSKSALgUgQBG1IAgnTBOmBeuazF1TLXJo5uMekr0a6Le4twtqExkBO4wcjsyWN7O0CGhwEy5zuWFpjzHmp7L3aocJ7uWRIMARMjTeqVZamXKXlR6RY7Y4+8dm7n+gUla34XRE9YWQ/wBSta2XF/hPoip9qKUlxc6WmIjWN2arKE28IsuUVyd4UZrGpvaWxBkbZPgqNO1NaSXEAQdTGxcW39t6rwW0h7Nu05Fx66D95rPVaziZJJ5q9Ts5PebwVJ3UV+Hc0ltvugCSWioeQM9Sstel5uqCIgTI3g5xn1UVTVU7xtYptJKtwtace2fcrTuZtc49ina7Y1jTjOZ0H+FmLXeGI5aKalYq1qqFzQYmMRyaOq7tk7K02NIf9446nMR8seqllOEHghjTlNZZj3gpWexVKhhjXOPAep0C3tK5qLGk4GkDOT3j5ozawBDR9PIKGVf/ABRNGkl+JmUsvZR8zVOH8oInqdi0thuptMDA0dI896BzpXUuixmQ52h0G/iVjX9DqRzVqPfhds+33NC1qaXiEfz7nOt1MjVUaGpWkvFgcSDsc5o5SYWffZyx8Hn0KyLWlO2uI54zjPvsXq8lUpP2EUxRFCV64wASo3KQoCgCMpJykgC4EbUAUgSAcIoTBOmB0LovBzKjRPdkjQZF2UzrrC7jKcNIOuhWUBjMLSXdeXtRDiMY10E8VBVj3RYpS7MG2vhp/f7/AMrmUyXGTtUlttGJ3D9yms7M1ato4TkyvcSy1FFpjULyuhYbq9pmXtaOJ15BdGlcDGmCcWS6ncU49wjQnLsZCrJMAEngJVd/ZStaHgP7jIJPxEDWBs6rd/wrWuhrYEDQcBwVuhTz0/8AW/1VSpfPHlWCxCzi35nkwXsG0+4wQ1oAA6JxVG0xxUdv98/vgq72ZJJ5W4PZ7BWu0Yshp6qsnK7t1XFEPrDi2n6F/wCijubmnaw1zf8AIUqU6ssRILrunL2lQZfhbv4nh6rps9+VZqmUDWLxP9wnd3cXLjOyN6NvGjSaRy7c3N3zn6rh3mHGo0/lb4ZrQ25vecPzn6rg24EPg7m+ESvX0qanJZMutNxjsVyhKIoStIzQSgKIoSgACkk5JAbl0IwgCMJAEE4TJwmIdS2OiX1A0SNdNYAJPkFCrFgqllVrmmCDruByPkSlLg6jyjX9kOyFOuKj6hPcc1rWjLVodiO3aB4rs2zslTBkNnfm4ED8sEBZv7Nu0JN4V2E/dVgGM3e0pAmRzBePBemV6chZ1eU4y0tl+ioyWUjF0uylJw9oyu8tLnNDYwkOaSCHSTuK6JsoaT19F3adLE3ASRniHOcx45/zKlarLhcTvEHoolLJLpwcaqzvH5W+g4KzZhmP+N/qFHWAxH5R6BFZnQ9uWtN+ez3giSygR5xbj3zzPqVXe7JWLZqfmcPNRMfhzid0qxUqxo09cuxXjB1J6UX7ssIZD3jvatG7ieK6wqErkWW2Bxz13LqMdAk6DMk6Ab14C+ua1zVzP8l9jfo0oUYYROxqp/8A6bXVfZszABJdsJGxu8cVyb0vkv7jMm7Ttd+gTdnaZNbLY0k8sh9QvReHeDdGPWrfi7L09/qZ1e91y0Q49S/aj3j8x+q4V4O+8d0HgAFoLYO+fmP1WctbpqO+Y+q9Bb8lG44IihKdMSrpSBKAoihKQAOSTFJAF4IgEIKIJAEEQQhOmIJVL7two0tYc7Ib+MLpWanOaxvbCtNqLfgAaefvH+6Oi7hjO42tju9lrcW02OaYex+IcCHYmnjmvfrtvFtooMqt0e0GNztHN6EEdF8tWe1OpjunDvP0H1XsH2PdqDUDqFTIPJdSOwuaO+BwIE82u3qnd0W1rLNvUSek9JLc5Ca1MxMPKeqmLUAMH99VmF/kyVQ/eEcB6BdKkzNv/E7lsUV9XdgqF40cB0yAUt2iWCdjH59VLLdbHMdmeX1s8fB5PmQk6j3dhHDYdyEGXuA2l0eJIUdKqWmQle2krilpjLD5+jI7euqU9TWRsEKV9pc4YSct2/mp3V2FpMQ6NNQ48Nyoh0CVQ8LspwnKVWOGtl90Wb24jKKUGVitF2Tod2q/kwf3H/5WcJWsuesKdjYdpc4xvGKJ5QAt+4eIYRmW6zMG1s2/mH1WUqulxO8k+JXdtFvIaZ3z+iz65t1yzq5fCHQkpyUJVsqglMSnQFADFJMUkgLoRhACiCQBhOhCJMCzZamRHUfvwWcvq5Ic6qCMzJnXM5ruMfBlT5OHqEs6Xk65WDC2OxOtNbDoxnvcG7hxP6rcWJxovY6n3TTLS2NkaIaVkaycLQ2czAiTESUTglVlrOoLSj2Hs52gZa6WIZVGnDVZ8Lt43tMZH6hdGoxeMWe86tnrNrUXYXFoJGocNHNcNoJaV6j2b7V0rYzLuVQO/SJzHFp/E3j4wsupScd1wXoVM7HQtADmwev0XKttGKb2tGbqb2AbJdku3UaufXY4HJRJ4JsZPJbTdFagR7Sm4D4h3mn+YZeKrVRBI/cbF6bedTEZAwwBkM+a5VQDaB4K0q/qiu6HozC4lJZbtfWMiGt+J2Q6b13bZaw2s1gpNh0ScJkZ58NOOSG+cWNgoe7liJAEaSOWuY/yO/6j0Oeh6j2a66NIae0d8TxkOTdEdavIIIB4nZyTk71WtVbLcFXcnJ7lhRUVsca86mzj5LnlS2mticT4clCVp0o6Y4M2rLVJsSYpJipCMYoCiKApACSkkUyALwRgqJpRgpAGEUoAU6YBpwUEp5QBYZafi8VNgkSMwqKOnVLTl/2uXE6UvUsvzAG6fNDZ3mnUa9pIc0gggwRyKka4OEj/AKQkKNrsSp9zaXZ9ohY407U2QDlVYM41BewcIzHgtM28adZmKk9rxvaZjmNnVeU2tktY7eMJ5t/wW+Cq03FplpLTvaSD4hV5W6lwTqs1yej25xlUnVSs1U7QVwGnHiBGeIA95pg566Qeqb/U9Ta1ng79VH0JEnWid2oeCo1jmuJV7SVTsYOQP1KpV7wqP1ceQy9F2raXc4dzFcHZtN4MZtk7guLa7c6prkNgUCZWqdGMCtUrSnsNKFOUxUxAJCU8oSUDGKAlOUJSAEpJikgC40owVEEYKQEgKIIAUUoAJOChBTymA8pJpSlMCey1QHZ5NOR4Df01VutTIJB1BIPRc1dJlTHTDtrYY7oO4f6RH8nFRyXc7g+w7HTTc3dDh07pHgZ/lVUow+D0I8RCACVyiQMOlhG4yOuR+ngoFK+i4CYMaTs5T0UJKaEyB2qZFU1UZUpCJMUpTIEJCU5KElADEpiUiUJKBjEoSU5KjcUgGJSQEpJAXmowVECiBSGSgopUYKeUxEgKeVGCilMA5SQyliQAUqzd9YB8OMNeMLjun3XdHAHlKqSmJQ1kE8PJ0KrCCQRBBII3EZEIaYmW/ECOurfMBSPfjY1+33H/ADNGR6tjqHKDFByURMXK1QupmSfwO8o+q55KuVbXIIAyIjlmCPQKiiI5AVVESjrHRRypVwQS5EmlMSmJTEOShKRKAlAxEoSUiUJSAYlRkpyUDkAMSkhJSSAvSiBUcpwUhkgKOVECnBTAkBRAqLEixIESSliQYkpTEHKUoZSJQMuXfWglp0eI5OGbD4yOTipHhc+VcoWoEQ7J2w7Dz4riS7ncX2EUBUjgo3GNVydkVY6KGU9SpJQSpURPdiJTEpiUxKZyIlMSmJQkoARKElMSglIYiUDkRKAlIBk6ElJAy4nlDKUrkAwU4KAJ5TAOUQKjlOExEkp5Ucp5QAYKUoJSlMA5TShlMSgRIKh3pi5BKUoAclIlDKaUDHJQymJQygQ5KElIoSUDEShJSJQlIBiUJTlCUAMUkikk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90667"/>
            <a:ext cx="3816424" cy="48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4663"/>
            <a:ext cx="7108874" cy="56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714</Words>
  <Application>Microsoft Office PowerPoint</Application>
  <PresentationFormat>On-screen Show (4:3)</PresentationFormat>
  <Paragraphs>109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Tema sustava Office</vt:lpstr>
      <vt:lpstr>UPORABA OPREME ZA ZBRINJAVANJE OZLIJEĐENIH I TRANSPORTNI POLOŽAJI</vt:lpstr>
      <vt:lpstr>Pristup ozlijeđenoj osobi</vt:lpstr>
      <vt:lpstr>Ručna stabilizacija vrata  (MILS – manual in line stabilization)</vt:lpstr>
      <vt:lpstr>Tvrdi imobilizacijski ovratnik</vt:lpstr>
      <vt:lpstr>Imobilizacijski ovratnik</vt:lpstr>
      <vt:lpstr>Imobilizacijski ovratnik</vt:lpstr>
      <vt:lpstr>Imobilizacijski ovratnik</vt:lpstr>
      <vt:lpstr>X cervical collar</vt:lpstr>
      <vt:lpstr>PowerPoint Presentation</vt:lpstr>
      <vt:lpstr>Duga daska</vt:lpstr>
      <vt:lpstr>PowerPoint Presentation</vt:lpstr>
      <vt:lpstr>Duga daska</vt:lpstr>
      <vt:lpstr>Duga daska</vt:lpstr>
      <vt:lpstr>Duga daska</vt:lpstr>
      <vt:lpstr>Duga daska</vt:lpstr>
      <vt:lpstr>Duga daska</vt:lpstr>
      <vt:lpstr>Duga daska</vt:lpstr>
      <vt:lpstr>Duga daska</vt:lpstr>
      <vt:lpstr>PowerPoint Presentation</vt:lpstr>
      <vt:lpstr>Dijete i duga daska</vt:lpstr>
      <vt:lpstr>PowerPoint Presentation</vt:lpstr>
      <vt:lpstr>PowerPoint Presentation</vt:lpstr>
      <vt:lpstr>Rasklopna nosila</vt:lpstr>
      <vt:lpstr>PowerPoint Presentation</vt:lpstr>
      <vt:lpstr>Vakuum madrac</vt:lpstr>
      <vt:lpstr>PowerPoint Presentation</vt:lpstr>
      <vt:lpstr>Kendrick extrication device ( KED)</vt:lpstr>
      <vt:lpstr>PowerPoint Presentation</vt:lpstr>
      <vt:lpstr>PowerPoint Presentation</vt:lpstr>
      <vt:lpstr>PowerPoint Presentation</vt:lpstr>
      <vt:lpstr>Načini za primjenu imobilizacijskog sredstva</vt:lpstr>
      <vt:lpstr>PowerPoint Presentation</vt:lpstr>
      <vt:lpstr>PowerPoint Presentation</vt:lpstr>
      <vt:lpstr>PowerPoint Presentation</vt:lpstr>
      <vt:lpstr>PowerPoint Presentation</vt:lpstr>
      <vt:lpstr>Načini</vt:lpstr>
      <vt:lpstr>PowerPoint Presentation</vt:lpstr>
      <vt:lpstr>Transportni položaji</vt:lpstr>
      <vt:lpstr>PowerPoint Presentation</vt:lpstr>
      <vt:lpstr>PowerPoint Presentation</vt:lpstr>
      <vt:lpstr>PowerPoint Presentation</vt:lpstr>
      <vt:lpstr>PowerPoint Presentation</vt:lpstr>
      <vt:lpstr>Skidanje kacige</vt:lpstr>
      <vt:lpstr>Helmet removal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IMMOBILIZATION AND TRANSPORT DEVICES FOR TRAUMA PATIENTS</dc:title>
  <dc:creator>korisnik</dc:creator>
  <cp:lastModifiedBy>Korisnik</cp:lastModifiedBy>
  <cp:revision>38</cp:revision>
  <dcterms:created xsi:type="dcterms:W3CDTF">2014-02-10T10:49:45Z</dcterms:created>
  <dcterms:modified xsi:type="dcterms:W3CDTF">2014-06-17T15:19:40Z</dcterms:modified>
</cp:coreProperties>
</file>